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p:scale>
          <a:sx n="150" d="100"/>
          <a:sy n="150" d="100"/>
        </p:scale>
        <p:origin x="944" y="-30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513F706-CF49-472D-B27C-AAD180B2BA7B}" type="datetimeFigureOut">
              <a:rPr kumimoji="1" lang="ja-JP" altLang="en-US" smtClean="0"/>
              <a:t>2020/1/14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67B14-061B-4984-AED7-75CB8724221F}" type="slidenum">
              <a:rPr kumimoji="1" lang="ja-JP" altLang="en-US" smtClean="0"/>
              <a:t>‹#›</a:t>
            </a:fld>
            <a:endParaRPr kumimoji="1" lang="ja-JP" altLang="en-US"/>
          </a:p>
        </p:txBody>
      </p:sp>
    </p:spTree>
    <p:extLst>
      <p:ext uri="{BB962C8B-B14F-4D97-AF65-F5344CB8AC3E}">
        <p14:creationId xmlns:p14="http://schemas.microsoft.com/office/powerpoint/2010/main" val="184384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13F706-CF49-472D-B27C-AAD180B2BA7B}" type="datetimeFigureOut">
              <a:rPr kumimoji="1" lang="ja-JP" altLang="en-US" smtClean="0"/>
              <a:t>2020/1/14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67B14-061B-4984-AED7-75CB8724221F}" type="slidenum">
              <a:rPr kumimoji="1" lang="ja-JP" altLang="en-US" smtClean="0"/>
              <a:t>‹#›</a:t>
            </a:fld>
            <a:endParaRPr kumimoji="1" lang="ja-JP" altLang="en-US"/>
          </a:p>
        </p:txBody>
      </p:sp>
    </p:spTree>
    <p:extLst>
      <p:ext uri="{BB962C8B-B14F-4D97-AF65-F5344CB8AC3E}">
        <p14:creationId xmlns:p14="http://schemas.microsoft.com/office/powerpoint/2010/main" val="34767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13F706-CF49-472D-B27C-AAD180B2BA7B}" type="datetimeFigureOut">
              <a:rPr kumimoji="1" lang="ja-JP" altLang="en-US" smtClean="0"/>
              <a:t>2020/1/14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67B14-061B-4984-AED7-75CB8724221F}" type="slidenum">
              <a:rPr kumimoji="1" lang="ja-JP" altLang="en-US" smtClean="0"/>
              <a:t>‹#›</a:t>
            </a:fld>
            <a:endParaRPr kumimoji="1" lang="ja-JP" altLang="en-US"/>
          </a:p>
        </p:txBody>
      </p:sp>
    </p:spTree>
    <p:extLst>
      <p:ext uri="{BB962C8B-B14F-4D97-AF65-F5344CB8AC3E}">
        <p14:creationId xmlns:p14="http://schemas.microsoft.com/office/powerpoint/2010/main" val="3159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13F706-CF49-472D-B27C-AAD180B2BA7B}" type="datetimeFigureOut">
              <a:rPr kumimoji="1" lang="ja-JP" altLang="en-US" smtClean="0"/>
              <a:t>2020/1/14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67B14-061B-4984-AED7-75CB8724221F}" type="slidenum">
              <a:rPr kumimoji="1" lang="ja-JP" altLang="en-US" smtClean="0"/>
              <a:t>‹#›</a:t>
            </a:fld>
            <a:endParaRPr kumimoji="1" lang="ja-JP" altLang="en-US"/>
          </a:p>
        </p:txBody>
      </p:sp>
    </p:spTree>
    <p:extLst>
      <p:ext uri="{BB962C8B-B14F-4D97-AF65-F5344CB8AC3E}">
        <p14:creationId xmlns:p14="http://schemas.microsoft.com/office/powerpoint/2010/main" val="127946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13F706-CF49-472D-B27C-AAD180B2BA7B}" type="datetimeFigureOut">
              <a:rPr kumimoji="1" lang="ja-JP" altLang="en-US" smtClean="0"/>
              <a:t>2020/1/14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67B14-061B-4984-AED7-75CB8724221F}" type="slidenum">
              <a:rPr kumimoji="1" lang="ja-JP" altLang="en-US" smtClean="0"/>
              <a:t>‹#›</a:t>
            </a:fld>
            <a:endParaRPr kumimoji="1" lang="ja-JP" altLang="en-US"/>
          </a:p>
        </p:txBody>
      </p:sp>
    </p:spTree>
    <p:extLst>
      <p:ext uri="{BB962C8B-B14F-4D97-AF65-F5344CB8AC3E}">
        <p14:creationId xmlns:p14="http://schemas.microsoft.com/office/powerpoint/2010/main" val="95473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513F706-CF49-472D-B27C-AAD180B2BA7B}" type="datetimeFigureOut">
              <a:rPr kumimoji="1" lang="ja-JP" altLang="en-US" smtClean="0"/>
              <a:t>2020/1/14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267B14-061B-4984-AED7-75CB8724221F}" type="slidenum">
              <a:rPr kumimoji="1" lang="ja-JP" altLang="en-US" smtClean="0"/>
              <a:t>‹#›</a:t>
            </a:fld>
            <a:endParaRPr kumimoji="1" lang="ja-JP" altLang="en-US"/>
          </a:p>
        </p:txBody>
      </p:sp>
    </p:spTree>
    <p:extLst>
      <p:ext uri="{BB962C8B-B14F-4D97-AF65-F5344CB8AC3E}">
        <p14:creationId xmlns:p14="http://schemas.microsoft.com/office/powerpoint/2010/main" val="1209354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513F706-CF49-472D-B27C-AAD180B2BA7B}" type="datetimeFigureOut">
              <a:rPr kumimoji="1" lang="ja-JP" altLang="en-US" smtClean="0"/>
              <a:t>2020/1/14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B267B14-061B-4984-AED7-75CB8724221F}" type="slidenum">
              <a:rPr kumimoji="1" lang="ja-JP" altLang="en-US" smtClean="0"/>
              <a:t>‹#›</a:t>
            </a:fld>
            <a:endParaRPr kumimoji="1" lang="ja-JP" altLang="en-US"/>
          </a:p>
        </p:txBody>
      </p:sp>
    </p:spTree>
    <p:extLst>
      <p:ext uri="{BB962C8B-B14F-4D97-AF65-F5344CB8AC3E}">
        <p14:creationId xmlns:p14="http://schemas.microsoft.com/office/powerpoint/2010/main" val="133099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513F706-CF49-472D-B27C-AAD180B2BA7B}" type="datetimeFigureOut">
              <a:rPr kumimoji="1" lang="ja-JP" altLang="en-US" smtClean="0"/>
              <a:t>2020/1/14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B267B14-061B-4984-AED7-75CB8724221F}" type="slidenum">
              <a:rPr kumimoji="1" lang="ja-JP" altLang="en-US" smtClean="0"/>
              <a:t>‹#›</a:t>
            </a:fld>
            <a:endParaRPr kumimoji="1" lang="ja-JP" altLang="en-US"/>
          </a:p>
        </p:txBody>
      </p:sp>
    </p:spTree>
    <p:extLst>
      <p:ext uri="{BB962C8B-B14F-4D97-AF65-F5344CB8AC3E}">
        <p14:creationId xmlns:p14="http://schemas.microsoft.com/office/powerpoint/2010/main" val="151775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3F706-CF49-472D-B27C-AAD180B2BA7B}" type="datetimeFigureOut">
              <a:rPr kumimoji="1" lang="ja-JP" altLang="en-US" smtClean="0"/>
              <a:t>2020/1/14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B267B14-061B-4984-AED7-75CB8724221F}" type="slidenum">
              <a:rPr kumimoji="1" lang="ja-JP" altLang="en-US" smtClean="0"/>
              <a:t>‹#›</a:t>
            </a:fld>
            <a:endParaRPr kumimoji="1" lang="ja-JP" altLang="en-US"/>
          </a:p>
        </p:txBody>
      </p:sp>
    </p:spTree>
    <p:extLst>
      <p:ext uri="{BB962C8B-B14F-4D97-AF65-F5344CB8AC3E}">
        <p14:creationId xmlns:p14="http://schemas.microsoft.com/office/powerpoint/2010/main" val="197456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13F706-CF49-472D-B27C-AAD180B2BA7B}" type="datetimeFigureOut">
              <a:rPr kumimoji="1" lang="ja-JP" altLang="en-US" smtClean="0"/>
              <a:t>2020/1/14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267B14-061B-4984-AED7-75CB8724221F}" type="slidenum">
              <a:rPr kumimoji="1" lang="ja-JP" altLang="en-US" smtClean="0"/>
              <a:t>‹#›</a:t>
            </a:fld>
            <a:endParaRPr kumimoji="1" lang="ja-JP" altLang="en-US"/>
          </a:p>
        </p:txBody>
      </p:sp>
    </p:spTree>
    <p:extLst>
      <p:ext uri="{BB962C8B-B14F-4D97-AF65-F5344CB8AC3E}">
        <p14:creationId xmlns:p14="http://schemas.microsoft.com/office/powerpoint/2010/main" val="1389200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13F706-CF49-472D-B27C-AAD180B2BA7B}" type="datetimeFigureOut">
              <a:rPr kumimoji="1" lang="ja-JP" altLang="en-US" smtClean="0"/>
              <a:t>2020/1/14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267B14-061B-4984-AED7-75CB8724221F}" type="slidenum">
              <a:rPr kumimoji="1" lang="ja-JP" altLang="en-US" smtClean="0"/>
              <a:t>‹#›</a:t>
            </a:fld>
            <a:endParaRPr kumimoji="1" lang="ja-JP" altLang="en-US"/>
          </a:p>
        </p:txBody>
      </p:sp>
    </p:spTree>
    <p:extLst>
      <p:ext uri="{BB962C8B-B14F-4D97-AF65-F5344CB8AC3E}">
        <p14:creationId xmlns:p14="http://schemas.microsoft.com/office/powerpoint/2010/main" val="2940391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513F706-CF49-472D-B27C-AAD180B2BA7B}" type="datetimeFigureOut">
              <a:rPr kumimoji="1" lang="ja-JP" altLang="en-US" smtClean="0"/>
              <a:t>2020/1/14</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B267B14-061B-4984-AED7-75CB8724221F}" type="slidenum">
              <a:rPr kumimoji="1" lang="ja-JP" altLang="en-US" smtClean="0"/>
              <a:t>‹#›</a:t>
            </a:fld>
            <a:endParaRPr kumimoji="1" lang="ja-JP" altLang="en-US"/>
          </a:p>
        </p:txBody>
      </p:sp>
    </p:spTree>
    <p:extLst>
      <p:ext uri="{BB962C8B-B14F-4D97-AF65-F5344CB8AC3E}">
        <p14:creationId xmlns:p14="http://schemas.microsoft.com/office/powerpoint/2010/main" val="592194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10EB1F0-EAD8-454C-AB38-9F7A2A9AD86F}"/>
              </a:ext>
            </a:extLst>
          </p:cNvPr>
          <p:cNvPicPr>
            <a:picLocks noChangeAspect="1"/>
          </p:cNvPicPr>
          <p:nvPr/>
        </p:nvPicPr>
        <p:blipFill rotWithShape="1">
          <a:blip r:embed="rId2">
            <a:extLst>
              <a:ext uri="{28A0092B-C50C-407E-A947-70E740481C1C}">
                <a14:useLocalDpi xmlns:a14="http://schemas.microsoft.com/office/drawing/2010/main" val="0"/>
              </a:ext>
            </a:extLst>
          </a:blip>
          <a:srcRect t="-1301" b="132"/>
          <a:stretch/>
        </p:blipFill>
        <p:spPr>
          <a:xfrm>
            <a:off x="0" y="10108"/>
            <a:ext cx="6858000" cy="4625340"/>
          </a:xfrm>
          <a:prstGeom prst="rect">
            <a:avLst/>
          </a:prstGeom>
          <a:effectLst>
            <a:softEdge rad="63500"/>
          </a:effectLst>
        </p:spPr>
      </p:pic>
      <p:sp>
        <p:nvSpPr>
          <p:cNvPr id="6" name="正方形/長方形 5">
            <a:extLst>
              <a:ext uri="{FF2B5EF4-FFF2-40B4-BE49-F238E27FC236}">
                <a16:creationId xmlns:a16="http://schemas.microsoft.com/office/drawing/2014/main" id="{F89DA199-875A-4DD0-89B5-E92C4D747E3C}"/>
              </a:ext>
            </a:extLst>
          </p:cNvPr>
          <p:cNvSpPr/>
          <p:nvPr/>
        </p:nvSpPr>
        <p:spPr>
          <a:xfrm>
            <a:off x="31895" y="6240780"/>
            <a:ext cx="3356344" cy="28713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PROGRAM◆</a:t>
            </a:r>
          </a:p>
          <a:p>
            <a:r>
              <a:rPr kumimoji="1" lang="ja-JP" altLang="en-US" sz="2400" b="1" dirty="0">
                <a:latin typeface="Meiryo UI" panose="020B0604030504040204" pitchFamily="50" charset="-128"/>
                <a:ea typeface="Meiryo UI" panose="020B0604030504040204" pitchFamily="50" charset="-128"/>
              </a:rPr>
              <a:t>中小企業の未来を考える</a:t>
            </a: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経営デザインシートによる未来思考支援</a:t>
            </a:r>
            <a:r>
              <a:rPr kumimoji="1" lang="en-US" altLang="ja-JP" sz="1200" dirty="0">
                <a:latin typeface="Meiryo UI" panose="020B0604030504040204" pitchFamily="50" charset="-128"/>
                <a:ea typeface="Meiryo UI" panose="020B0604030504040204" pitchFamily="50" charset="-128"/>
              </a:rPr>
              <a:t>〜</a:t>
            </a: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CONTENTS</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・経営のデザインって何？</a:t>
            </a:r>
          </a:p>
          <a:p>
            <a:r>
              <a:rPr kumimoji="1" lang="ja-JP" altLang="en-US" sz="1200" dirty="0">
                <a:latin typeface="Meiryo UI" panose="020B0604030504040204" pitchFamily="50" charset="-128"/>
                <a:ea typeface="Meiryo UI" panose="020B0604030504040204" pitchFamily="50" charset="-128"/>
              </a:rPr>
              <a:t>　・価値創造が求められる時代</a:t>
            </a:r>
          </a:p>
          <a:p>
            <a:r>
              <a:rPr kumimoji="1" lang="ja-JP" altLang="en-US" sz="1200" dirty="0">
                <a:latin typeface="Meiryo UI" panose="020B0604030504040204" pitchFamily="50" charset="-128"/>
                <a:ea typeface="Meiryo UI" panose="020B0604030504040204" pitchFamily="50" charset="-128"/>
              </a:rPr>
              <a:t>　・経営デザインシートの概要とその役割</a:t>
            </a:r>
          </a:p>
          <a:p>
            <a:r>
              <a:rPr kumimoji="1" lang="ja-JP" altLang="en-US" sz="1200" dirty="0">
                <a:latin typeface="Meiryo UI" panose="020B0604030504040204" pitchFamily="50" charset="-128"/>
                <a:ea typeface="Meiryo UI" panose="020B0604030504040204" pitchFamily="50" charset="-128"/>
              </a:rPr>
              <a:t>　・経営デザインシートの作成のポイント</a:t>
            </a:r>
          </a:p>
          <a:p>
            <a:r>
              <a:rPr kumimoji="1" lang="ja-JP" altLang="en-US" sz="1200" dirty="0">
                <a:latin typeface="Meiryo UI" panose="020B0604030504040204" pitchFamily="50" charset="-128"/>
                <a:ea typeface="Meiryo UI" panose="020B0604030504040204" pitchFamily="50" charset="-128"/>
              </a:rPr>
              <a:t>　・中小企業での活用に向けて</a:t>
            </a:r>
          </a:p>
        </p:txBody>
      </p:sp>
      <p:sp>
        <p:nvSpPr>
          <p:cNvPr id="7" name="正方形/長方形 6">
            <a:extLst>
              <a:ext uri="{FF2B5EF4-FFF2-40B4-BE49-F238E27FC236}">
                <a16:creationId xmlns:a16="http://schemas.microsoft.com/office/drawing/2014/main" id="{BA359214-2FD2-4F10-AD04-186A3C5677F7}"/>
              </a:ext>
            </a:extLst>
          </p:cNvPr>
          <p:cNvSpPr/>
          <p:nvPr/>
        </p:nvSpPr>
        <p:spPr>
          <a:xfrm>
            <a:off x="3469754" y="6240780"/>
            <a:ext cx="3356344" cy="28713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kumimoji="1" lang="ja-JP" altLang="en-US" sz="2400" b="1" dirty="0">
                <a:solidFill>
                  <a:schemeClr val="tx1"/>
                </a:solidFill>
                <a:latin typeface="Meiryo UI" panose="020B0604030504040204" pitchFamily="50" charset="-128"/>
                <a:ea typeface="Meiryo UI" panose="020B0604030504040204" pitchFamily="50" charset="-128"/>
              </a:rPr>
              <a:t>経営デザイン研究会</a:t>
            </a:r>
            <a:r>
              <a:rPr kumimoji="1" lang="ja-JP" altLang="en-US" sz="1100" b="1" dirty="0">
                <a:solidFill>
                  <a:schemeClr val="tx1"/>
                </a:solidFill>
                <a:latin typeface="Meiryo UI" panose="020B0604030504040204" pitchFamily="50" charset="-128"/>
                <a:ea typeface="Meiryo UI" panose="020B0604030504040204" pitchFamily="50" charset="-128"/>
              </a:rPr>
              <a:t>のご案内</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r"/>
            <a:r>
              <a:rPr kumimoji="1" lang="ja-JP" altLang="en-US" sz="1200" b="1" dirty="0">
                <a:solidFill>
                  <a:schemeClr val="tx1"/>
                </a:solidFill>
                <a:latin typeface="Meiryo UI" panose="020B0604030504040204" pitchFamily="50" charset="-128"/>
                <a:ea typeface="Meiryo UI" panose="020B0604030504040204" pitchFamily="50" charset="-128"/>
              </a:rPr>
              <a:t>日時　令和</a:t>
            </a:r>
            <a:r>
              <a:rPr kumimoji="1" lang="en-US" altLang="ja-JP" sz="2400" b="1" dirty="0">
                <a:solidFill>
                  <a:schemeClr val="tx1"/>
                </a:solidFill>
                <a:latin typeface="Meiryo UI" panose="020B0604030504040204" pitchFamily="50" charset="-128"/>
                <a:ea typeface="Meiryo UI" panose="020B0604030504040204" pitchFamily="50" charset="-128"/>
              </a:rPr>
              <a:t>2</a:t>
            </a:r>
            <a:r>
              <a:rPr kumimoji="1" lang="ja-JP" altLang="en-US" sz="1200" b="1" dirty="0">
                <a:solidFill>
                  <a:schemeClr val="tx1"/>
                </a:solidFill>
                <a:latin typeface="Meiryo UI" panose="020B0604030504040204" pitchFamily="50" charset="-128"/>
                <a:ea typeface="Meiryo UI" panose="020B0604030504040204" pitchFamily="50" charset="-128"/>
              </a:rPr>
              <a:t>年</a:t>
            </a:r>
            <a:r>
              <a:rPr kumimoji="1" lang="en-US" altLang="ja-JP" sz="2400" b="1" dirty="0">
                <a:solidFill>
                  <a:schemeClr val="tx1"/>
                </a:solidFill>
                <a:latin typeface="Meiryo UI" panose="020B0604030504040204" pitchFamily="50" charset="-128"/>
                <a:ea typeface="Meiryo UI" panose="020B0604030504040204" pitchFamily="50" charset="-128"/>
              </a:rPr>
              <a:t>2</a:t>
            </a:r>
            <a:r>
              <a:rPr kumimoji="1" lang="ja-JP" altLang="en-US" sz="1200" b="1" dirty="0">
                <a:solidFill>
                  <a:schemeClr val="tx1"/>
                </a:solidFill>
                <a:latin typeface="Meiryo UI" panose="020B0604030504040204" pitchFamily="50" charset="-128"/>
                <a:ea typeface="Meiryo UI" panose="020B0604030504040204" pitchFamily="50" charset="-128"/>
              </a:rPr>
              <a:t>月</a:t>
            </a:r>
            <a:r>
              <a:rPr kumimoji="1" lang="en-US" altLang="ja-JP" sz="2400" b="1" dirty="0">
                <a:solidFill>
                  <a:schemeClr val="tx1"/>
                </a:solidFill>
                <a:latin typeface="Meiryo UI" panose="020B0604030504040204" pitchFamily="50" charset="-128"/>
                <a:ea typeface="Meiryo UI" panose="020B0604030504040204" pitchFamily="50" charset="-128"/>
              </a:rPr>
              <a:t>16</a:t>
            </a:r>
            <a:r>
              <a:rPr kumimoji="1" lang="ja-JP" altLang="en-US" sz="1200" b="1" dirty="0">
                <a:solidFill>
                  <a:schemeClr val="tx1"/>
                </a:solidFill>
                <a:latin typeface="Meiryo UI" panose="020B0604030504040204" pitchFamily="50" charset="-128"/>
                <a:ea typeface="Meiryo UI" panose="020B0604030504040204" pitchFamily="50" charset="-128"/>
              </a:rPr>
              <a:t>日（</a:t>
            </a:r>
            <a:r>
              <a:rPr kumimoji="1" lang="ja-JP" altLang="en-US" sz="1200" b="1">
                <a:solidFill>
                  <a:schemeClr val="tx1"/>
                </a:solidFill>
                <a:latin typeface="Meiryo UI" panose="020B0604030504040204" pitchFamily="50" charset="-128"/>
                <a:ea typeface="Meiryo UI" panose="020B0604030504040204" pitchFamily="50" charset="-128"/>
              </a:rPr>
              <a:t>日）</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r"/>
            <a:r>
              <a:rPr kumimoji="1" lang="en-US" altLang="ja-JP" sz="2400" b="1" dirty="0">
                <a:solidFill>
                  <a:schemeClr val="tx1"/>
                </a:solidFill>
                <a:latin typeface="Meiryo UI" panose="020B0604030504040204" pitchFamily="50" charset="-128"/>
                <a:ea typeface="Meiryo UI" panose="020B0604030504040204" pitchFamily="50" charset="-128"/>
              </a:rPr>
              <a:t>14:00</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en-US" altLang="ja-JP" sz="2400" b="1" dirty="0">
                <a:solidFill>
                  <a:schemeClr val="tx1"/>
                </a:solidFill>
                <a:latin typeface="Meiryo UI" panose="020B0604030504040204" pitchFamily="50" charset="-128"/>
                <a:ea typeface="Meiryo UI" panose="020B0604030504040204" pitchFamily="50" charset="-128"/>
              </a:rPr>
              <a:t>15:50</a:t>
            </a:r>
          </a:p>
          <a:p>
            <a:pPr algn="r"/>
            <a:r>
              <a:rPr kumimoji="1" lang="ja-JP" altLang="en-US" sz="1200" b="1" dirty="0">
                <a:solidFill>
                  <a:schemeClr val="tx1"/>
                </a:solidFill>
                <a:latin typeface="Meiryo UI" panose="020B0604030504040204" pitchFamily="50" charset="-128"/>
                <a:ea typeface="Meiryo UI" panose="020B0604030504040204" pitchFamily="50" charset="-128"/>
              </a:rPr>
              <a:t>＠米子市立図書館　第</a:t>
            </a:r>
            <a:r>
              <a:rPr kumimoji="1" lang="en-US" altLang="ja-JP" sz="1200" b="1" dirty="0">
                <a:solidFill>
                  <a:schemeClr val="tx1"/>
                </a:solidFill>
                <a:latin typeface="Meiryo UI" panose="020B0604030504040204" pitchFamily="50" charset="-128"/>
                <a:ea typeface="Meiryo UI" panose="020B0604030504040204" pitchFamily="50" charset="-128"/>
              </a:rPr>
              <a:t>4</a:t>
            </a:r>
            <a:r>
              <a:rPr kumimoji="1" lang="ja-JP" altLang="en-US" sz="1200" b="1">
                <a:solidFill>
                  <a:schemeClr val="tx1"/>
                </a:solidFill>
                <a:latin typeface="Meiryo UI" panose="020B0604030504040204" pitchFamily="50" charset="-128"/>
                <a:ea typeface="Meiryo UI" panose="020B0604030504040204" pitchFamily="50" charset="-128"/>
              </a:rPr>
              <a:t>研修室</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r"/>
            <a:r>
              <a:rPr kumimoji="1" lang="ja-JP" altLang="en-US" sz="1200" b="1">
                <a:solidFill>
                  <a:schemeClr val="tx1"/>
                </a:solidFill>
                <a:latin typeface="Meiryo UI" panose="020B0604030504040204" pitchFamily="50" charset="-128"/>
                <a:ea typeface="Meiryo UI" panose="020B0604030504040204" pitchFamily="50" charset="-128"/>
              </a:rPr>
              <a:t>（米子市中町</a:t>
            </a:r>
            <a:r>
              <a:rPr kumimoji="1" lang="en-US" altLang="ja-JP" sz="1200" b="1" dirty="0">
                <a:solidFill>
                  <a:schemeClr val="tx1"/>
                </a:solidFill>
                <a:latin typeface="Meiryo UI" panose="020B0604030504040204" pitchFamily="50" charset="-128"/>
                <a:ea typeface="Meiryo UI" panose="020B0604030504040204" pitchFamily="50" charset="-128"/>
              </a:rPr>
              <a:t>8</a:t>
            </a:r>
            <a:r>
              <a:rPr kumimoji="1" lang="ja-JP" altLang="en-US" sz="1200" b="1">
                <a:solidFill>
                  <a:schemeClr val="tx1"/>
                </a:solidFill>
                <a:latin typeface="Meiryo UI" panose="020B0604030504040204" pitchFamily="50" charset="-128"/>
                <a:ea typeface="Meiryo UI" panose="020B0604030504040204" pitchFamily="50" charset="-128"/>
              </a:rPr>
              <a:t>）</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r"/>
            <a:endParaRPr kumimoji="1" lang="en-US" altLang="ja-JP" sz="1200" dirty="0">
              <a:solidFill>
                <a:schemeClr val="tx1"/>
              </a:solidFill>
              <a:latin typeface="Meiryo UI" panose="020B0604030504040204" pitchFamily="50" charset="-128"/>
              <a:ea typeface="Meiryo UI" panose="020B0604030504040204" pitchFamily="50" charset="-128"/>
            </a:endParaRPr>
          </a:p>
          <a:p>
            <a:pPr algn="r"/>
            <a:endParaRPr kumimoji="1" lang="en-US" altLang="ja-JP" sz="1200" dirty="0">
              <a:solidFill>
                <a:schemeClr val="tx1"/>
              </a:solidFill>
              <a:latin typeface="Meiryo UI" panose="020B0604030504040204" pitchFamily="50" charset="-128"/>
              <a:ea typeface="Meiryo UI" panose="020B0604030504040204" pitchFamily="50" charset="-128"/>
            </a:endParaRPr>
          </a:p>
          <a:p>
            <a:pPr algn="r"/>
            <a:r>
              <a:rPr kumimoji="1" lang="ja-JP" altLang="en-US" sz="1200" dirty="0">
                <a:solidFill>
                  <a:schemeClr val="tx1"/>
                </a:solidFill>
                <a:latin typeface="Meiryo UI" panose="020B0604030504040204" pitchFamily="50" charset="-128"/>
                <a:ea typeface="Meiryo UI" panose="020B0604030504040204" pitchFamily="50" charset="-128"/>
              </a:rPr>
              <a:t>◆講師</a:t>
            </a:r>
            <a:r>
              <a:rPr kumimoji="1" lang="en-US" altLang="ja-JP" sz="1200" dirty="0">
                <a:solidFill>
                  <a:schemeClr val="tx1"/>
                </a:solidFill>
                <a:latin typeface="Meiryo UI" panose="020B0604030504040204" pitchFamily="50" charset="-128"/>
                <a:ea typeface="Meiryo UI" panose="020B0604030504040204" pitchFamily="50" charset="-128"/>
              </a:rPr>
              <a:t>◆</a:t>
            </a:r>
          </a:p>
          <a:p>
            <a:pPr algn="r"/>
            <a:r>
              <a:rPr kumimoji="1" lang="ja-JP" altLang="en-US" sz="2400" b="1" dirty="0">
                <a:solidFill>
                  <a:schemeClr val="tx1"/>
                </a:solidFill>
                <a:latin typeface="Meiryo UI" panose="020B0604030504040204" pitchFamily="50" charset="-128"/>
                <a:ea typeface="Meiryo UI" panose="020B0604030504040204" pitchFamily="50" charset="-128"/>
              </a:rPr>
              <a:t>河野 小夜子 氏</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lgn="r"/>
            <a:r>
              <a:rPr kumimoji="1" lang="ja-JP" altLang="en-US" sz="1200" dirty="0">
                <a:solidFill>
                  <a:schemeClr val="tx1"/>
                </a:solidFill>
                <a:latin typeface="Meiryo UI" panose="020B0604030504040204" pitchFamily="50" charset="-128"/>
                <a:ea typeface="Meiryo UI" panose="020B0604030504040204" pitchFamily="50" charset="-128"/>
              </a:rPr>
              <a:t>（鳥取県中小企業診断士協会）</a:t>
            </a:r>
          </a:p>
        </p:txBody>
      </p:sp>
      <p:sp>
        <p:nvSpPr>
          <p:cNvPr id="8" name="正方形/長方形 7">
            <a:extLst>
              <a:ext uri="{FF2B5EF4-FFF2-40B4-BE49-F238E27FC236}">
                <a16:creationId xmlns:a16="http://schemas.microsoft.com/office/drawing/2014/main" id="{0B8D5928-006C-4707-A541-100217FC81A4}"/>
              </a:ext>
            </a:extLst>
          </p:cNvPr>
          <p:cNvSpPr/>
          <p:nvPr/>
        </p:nvSpPr>
        <p:spPr>
          <a:xfrm>
            <a:off x="0" y="4536046"/>
            <a:ext cx="6858000" cy="1646605"/>
          </a:xfrm>
          <a:prstGeom prst="rect">
            <a:avLst/>
          </a:prstGeom>
        </p:spPr>
        <p:txBody>
          <a:bodyPr wrap="square">
            <a:spAutoFit/>
          </a:bodyPr>
          <a:lstStyle/>
          <a:p>
            <a:pPr algn="ctr"/>
            <a:r>
              <a:rPr lang="ja-JP" altLang="en-US" sz="3200" b="1" dirty="0">
                <a:latin typeface="Meiryo UI" panose="020B0604030504040204" pitchFamily="50" charset="-128"/>
                <a:ea typeface="Meiryo UI" panose="020B0604030504040204" pitchFamily="50" charset="-128"/>
              </a:rPr>
              <a:t>「デザイン</a:t>
            </a:r>
            <a:r>
              <a:rPr lang="en-US" altLang="ja-JP" sz="3200" b="1" dirty="0">
                <a:latin typeface="Meiryo UI" panose="020B0604030504040204" pitchFamily="50" charset="-128"/>
                <a:ea typeface="Meiryo UI" panose="020B0604030504040204" pitchFamily="50" charset="-128"/>
              </a:rPr>
              <a:t>×</a:t>
            </a:r>
            <a:r>
              <a:rPr lang="ja-JP" altLang="en-US" sz="3200" b="1" dirty="0">
                <a:latin typeface="Meiryo UI" panose="020B0604030504040204" pitchFamily="50" charset="-128"/>
                <a:ea typeface="Meiryo UI" panose="020B0604030504040204" pitchFamily="50" charset="-128"/>
              </a:rPr>
              <a:t>経営」</a:t>
            </a:r>
            <a:endParaRPr lang="en-US" altLang="ja-JP" sz="3200" b="1"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H29</a:t>
            </a:r>
            <a:r>
              <a:rPr lang="ja-JP" altLang="en-US" sz="1100" dirty="0">
                <a:latin typeface="Meiryo UI" panose="020B0604030504040204" pitchFamily="50" charset="-128"/>
                <a:ea typeface="Meiryo UI" panose="020B0604030504040204" pitchFamily="50" charset="-128"/>
              </a:rPr>
              <a:t>）、内閣府 知的財産戦略推進事務局で制定された</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経営デザインシート</a:t>
            </a:r>
            <a:r>
              <a:rPr lang="en-US" altLang="ja-JP" sz="14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企業診断はもちろんのこと、様々な場面（新事業展開や事業承継、経営改善、経営者育成等）で活用可能なものとなっています。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今回、大阪府中小企業診断士協会が主催した研修会「経営デザインシート</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ビジネスモデルキャンバスで、中小企業の未来をデザインするワークショップ」の内容の伝達研修を開催しますので、奮ってご参加ください。</a:t>
            </a:r>
          </a:p>
        </p:txBody>
      </p:sp>
      <p:sp>
        <p:nvSpPr>
          <p:cNvPr id="2" name="テキスト ボックス 1">
            <a:extLst>
              <a:ext uri="{FF2B5EF4-FFF2-40B4-BE49-F238E27FC236}">
                <a16:creationId xmlns:a16="http://schemas.microsoft.com/office/drawing/2014/main" id="{7B064DC9-5A1B-584C-8F40-E87EC4AFF102}"/>
              </a:ext>
            </a:extLst>
          </p:cNvPr>
          <p:cNvSpPr txBox="1"/>
          <p:nvPr/>
        </p:nvSpPr>
        <p:spPr>
          <a:xfrm>
            <a:off x="4219014" y="128870"/>
            <a:ext cx="2646878" cy="276999"/>
          </a:xfrm>
          <a:prstGeom prst="rect">
            <a:avLst/>
          </a:prstGeom>
          <a:noFill/>
        </p:spPr>
        <p:txBody>
          <a:bodyPr wrap="none" rtlCol="0">
            <a:spAutoFit/>
          </a:bodyPr>
          <a:lstStyle/>
          <a:p>
            <a:r>
              <a:rPr kumimoji="1" lang="ja-JP" altLang="en-US" sz="1200">
                <a:solidFill>
                  <a:srgbClr val="FFFF00"/>
                </a:solidFill>
                <a:latin typeface="Meiryo" panose="020B0604030504040204" pitchFamily="34" charset="-128"/>
                <a:ea typeface="Meiryo" panose="020B0604030504040204" pitchFamily="34" charset="-128"/>
              </a:rPr>
              <a:t>鳥取県中小企業診断士協会会員対象</a:t>
            </a:r>
          </a:p>
        </p:txBody>
      </p:sp>
    </p:spTree>
    <p:extLst>
      <p:ext uri="{BB962C8B-B14F-4D97-AF65-F5344CB8AC3E}">
        <p14:creationId xmlns:p14="http://schemas.microsoft.com/office/powerpoint/2010/main" val="334348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A567D0D-3447-CB45-B8A2-2EF302E2BA51}"/>
              </a:ext>
            </a:extLst>
          </p:cNvPr>
          <p:cNvSpPr txBox="1"/>
          <p:nvPr/>
        </p:nvSpPr>
        <p:spPr>
          <a:xfrm>
            <a:off x="50725" y="5779510"/>
            <a:ext cx="6756550" cy="1927451"/>
          </a:xfrm>
          <a:prstGeom prst="rect">
            <a:avLst/>
          </a:prstGeom>
          <a:solidFill>
            <a:schemeClr val="bg2">
              <a:lumMod val="50000"/>
            </a:schemeClr>
          </a:solidFill>
        </p:spPr>
        <p:txBody>
          <a:bodyPr wrap="square" rtlCol="0">
            <a:spAutoFit/>
          </a:bodyPr>
          <a:lstStyle/>
          <a:p>
            <a:pPr marL="673100" indent="-658813">
              <a:lnSpc>
                <a:spcPts val="1800"/>
              </a:lnSpc>
            </a:pPr>
            <a:r>
              <a:rPr kumimoji="1" lang="ja-JP" altLang="en-US" sz="1200" b="1">
                <a:solidFill>
                  <a:schemeClr val="bg1"/>
                </a:solidFill>
                <a:latin typeface="メイリオ" panose="020B0604030504040204" pitchFamily="50" charset="-128"/>
                <a:ea typeface="メイリオ" panose="020B0604030504040204" pitchFamily="50" charset="-128"/>
              </a:rPr>
              <a:t>日時</a:t>
            </a:r>
            <a:r>
              <a:rPr kumimoji="1" lang="ja-JP" altLang="en-US" sz="1200">
                <a:solidFill>
                  <a:schemeClr val="bg1"/>
                </a:solidFill>
                <a:latin typeface="メイリオ" panose="020B0604030504040204" pitchFamily="50" charset="-128"/>
                <a:ea typeface="メイリオ" panose="020B0604030504040204" pitchFamily="50" charset="-128"/>
              </a:rPr>
              <a:t>　</a:t>
            </a:r>
            <a:r>
              <a:rPr kumimoji="1" lang="ja-JP" altLang="en-US" sz="1200" b="1">
                <a:solidFill>
                  <a:schemeClr val="bg1"/>
                </a:solidFill>
                <a:latin typeface="メイリオ" panose="020B0604030504040204" pitchFamily="50" charset="-128"/>
                <a:ea typeface="メイリオ" panose="020B0604030504040204" pitchFamily="50" charset="-128"/>
              </a:rPr>
              <a:t>令和</a:t>
            </a:r>
            <a:r>
              <a:rPr kumimoji="1" lang="en-US" altLang="ja-JP" sz="1200" b="1" dirty="0">
                <a:solidFill>
                  <a:schemeClr val="bg1"/>
                </a:solidFill>
                <a:latin typeface="メイリオ" panose="020B0604030504040204" pitchFamily="50" charset="-128"/>
                <a:ea typeface="メイリオ" panose="020B0604030504040204" pitchFamily="50" charset="-128"/>
              </a:rPr>
              <a:t>2</a:t>
            </a:r>
            <a:r>
              <a:rPr kumimoji="1" lang="ja-JP" altLang="en-US" sz="1200" b="1">
                <a:solidFill>
                  <a:schemeClr val="bg1"/>
                </a:solidFill>
                <a:latin typeface="メイリオ" panose="020B0604030504040204" pitchFamily="50" charset="-128"/>
                <a:ea typeface="メイリオ" panose="020B0604030504040204" pitchFamily="50" charset="-128"/>
              </a:rPr>
              <a:t>年</a:t>
            </a:r>
            <a:r>
              <a:rPr kumimoji="1" lang="en-US" altLang="ja-JP" b="1" dirty="0">
                <a:solidFill>
                  <a:schemeClr val="bg1"/>
                </a:solidFill>
                <a:latin typeface="メイリオ" panose="020B0604030504040204" pitchFamily="50" charset="-128"/>
                <a:ea typeface="メイリオ" panose="020B0604030504040204" pitchFamily="50" charset="-128"/>
              </a:rPr>
              <a:t>2</a:t>
            </a:r>
            <a:r>
              <a:rPr kumimoji="1" lang="ja-JP" altLang="en-US" sz="1200" b="1">
                <a:solidFill>
                  <a:schemeClr val="bg1"/>
                </a:solidFill>
                <a:latin typeface="メイリオ" panose="020B0604030504040204" pitchFamily="50" charset="-128"/>
                <a:ea typeface="メイリオ" panose="020B0604030504040204" pitchFamily="50" charset="-128"/>
              </a:rPr>
              <a:t>月</a:t>
            </a:r>
            <a:r>
              <a:rPr kumimoji="1" lang="en-US" altLang="ja-JP" b="1" dirty="0">
                <a:solidFill>
                  <a:schemeClr val="bg1"/>
                </a:solidFill>
                <a:latin typeface="メイリオ" panose="020B0604030504040204" pitchFamily="50" charset="-128"/>
                <a:ea typeface="メイリオ" panose="020B0604030504040204" pitchFamily="50" charset="-128"/>
              </a:rPr>
              <a:t>16</a:t>
            </a:r>
            <a:r>
              <a:rPr kumimoji="1" lang="ja-JP" altLang="en-US" sz="1200" b="1">
                <a:solidFill>
                  <a:schemeClr val="bg1"/>
                </a:solidFill>
                <a:latin typeface="メイリオ" panose="020B0604030504040204" pitchFamily="50" charset="-128"/>
                <a:ea typeface="メイリオ" panose="020B0604030504040204" pitchFamily="50" charset="-128"/>
              </a:rPr>
              <a:t>日（日）</a:t>
            </a:r>
            <a:r>
              <a:rPr kumimoji="1" lang="ja-JP" altLang="en-US" sz="1200">
                <a:solidFill>
                  <a:schemeClr val="bg1"/>
                </a:solidFill>
                <a:latin typeface="メイリオ" panose="020B0604030504040204" pitchFamily="50" charset="-128"/>
                <a:ea typeface="メイリオ" panose="020B0604030504040204" pitchFamily="50" charset="-128"/>
              </a:rPr>
              <a:t>　</a:t>
            </a:r>
            <a:r>
              <a:rPr kumimoji="1" lang="en-US" altLang="ja-JP" b="1" dirty="0">
                <a:solidFill>
                  <a:schemeClr val="bg1"/>
                </a:solidFill>
                <a:latin typeface="メイリオ" panose="020B0604030504040204" pitchFamily="50" charset="-128"/>
                <a:ea typeface="メイリオ" panose="020B0604030504040204" pitchFamily="50" charset="-128"/>
              </a:rPr>
              <a:t>16</a:t>
            </a:r>
            <a:r>
              <a:rPr kumimoji="1" lang="ja-JP" altLang="en-US" b="1">
                <a:solidFill>
                  <a:schemeClr val="bg1"/>
                </a:solidFill>
                <a:latin typeface="メイリオ" panose="020B0604030504040204" pitchFamily="50" charset="-128"/>
                <a:ea typeface="メイリオ" panose="020B0604030504040204" pitchFamily="50" charset="-128"/>
              </a:rPr>
              <a:t>：</a:t>
            </a:r>
            <a:r>
              <a:rPr kumimoji="1" lang="en-US" altLang="ja-JP" b="1" dirty="0">
                <a:solidFill>
                  <a:schemeClr val="bg1"/>
                </a:solidFill>
                <a:latin typeface="メイリオ" panose="020B0604030504040204" pitchFamily="50" charset="-128"/>
                <a:ea typeface="メイリオ" panose="020B0604030504040204" pitchFamily="50" charset="-128"/>
              </a:rPr>
              <a:t>00</a:t>
            </a:r>
            <a:r>
              <a:rPr kumimoji="1" lang="ja-JP" altLang="en-US" sz="1200" b="1">
                <a:solidFill>
                  <a:schemeClr val="bg1"/>
                </a:solidFill>
                <a:latin typeface="メイリオ" panose="020B0604030504040204" pitchFamily="50" charset="-128"/>
                <a:ea typeface="メイリオ" panose="020B0604030504040204" pitchFamily="50" charset="-128"/>
              </a:rPr>
              <a:t>～</a:t>
            </a:r>
            <a:r>
              <a:rPr kumimoji="1" lang="en-US" altLang="ja-JP" b="1" dirty="0">
                <a:solidFill>
                  <a:schemeClr val="bg1"/>
                </a:solidFill>
                <a:latin typeface="メイリオ" panose="020B0604030504040204" pitchFamily="50" charset="-128"/>
                <a:ea typeface="メイリオ" panose="020B0604030504040204" pitchFamily="50" charset="-128"/>
              </a:rPr>
              <a:t>17</a:t>
            </a:r>
            <a:r>
              <a:rPr kumimoji="1" lang="ja-JP" altLang="en-US" b="1">
                <a:solidFill>
                  <a:schemeClr val="bg1"/>
                </a:solidFill>
                <a:latin typeface="メイリオ" panose="020B0604030504040204" pitchFamily="50" charset="-128"/>
                <a:ea typeface="メイリオ" panose="020B0604030504040204" pitchFamily="50" charset="-128"/>
              </a:rPr>
              <a:t>：</a:t>
            </a:r>
            <a:r>
              <a:rPr kumimoji="1" lang="en-US" altLang="ja-JP" b="1" dirty="0">
                <a:solidFill>
                  <a:schemeClr val="bg1"/>
                </a:solidFill>
                <a:latin typeface="メイリオ" panose="020B0604030504040204" pitchFamily="50" charset="-128"/>
                <a:ea typeface="メイリオ" panose="020B0604030504040204" pitchFamily="50" charset="-128"/>
              </a:rPr>
              <a:t>25</a:t>
            </a:r>
            <a:r>
              <a:rPr kumimoji="1" lang="ja-JP" altLang="en-US" sz="1200">
                <a:solidFill>
                  <a:schemeClr val="bg1"/>
                </a:solidFill>
                <a:latin typeface="メイリオ" panose="020B0604030504040204" pitchFamily="50" charset="-128"/>
                <a:ea typeface="メイリオ" panose="020B0604030504040204" pitchFamily="50" charset="-128"/>
              </a:rPr>
              <a:t>（経営デザイン研究会後に開催）</a:t>
            </a:r>
            <a:endParaRPr kumimoji="1" lang="en-US" altLang="ja-JP" sz="1200" dirty="0">
              <a:solidFill>
                <a:schemeClr val="bg1"/>
              </a:solidFill>
              <a:latin typeface="メイリオ" panose="020B0604030504040204" pitchFamily="50" charset="-128"/>
              <a:ea typeface="メイリオ" panose="020B0604030504040204" pitchFamily="50" charset="-128"/>
            </a:endParaRPr>
          </a:p>
          <a:p>
            <a:pPr marL="673100" indent="-658813">
              <a:lnSpc>
                <a:spcPts val="1800"/>
              </a:lnSpc>
            </a:pPr>
            <a:r>
              <a:rPr kumimoji="1" lang="ja-JP" altLang="en-US" sz="1200" b="1">
                <a:solidFill>
                  <a:schemeClr val="bg1"/>
                </a:solidFill>
                <a:latin typeface="メイリオ" panose="020B0604030504040204" pitchFamily="50" charset="-128"/>
                <a:ea typeface="メイリオ" panose="020B0604030504040204" pitchFamily="50" charset="-128"/>
              </a:rPr>
              <a:t>場所</a:t>
            </a:r>
            <a:r>
              <a:rPr kumimoji="1" lang="ja-JP" altLang="en-US" sz="1200">
                <a:solidFill>
                  <a:schemeClr val="bg1"/>
                </a:solidFill>
                <a:latin typeface="メイリオ" panose="020B0604030504040204" pitchFamily="50" charset="-128"/>
                <a:ea typeface="メイリオ" panose="020B0604030504040204" pitchFamily="50" charset="-128"/>
              </a:rPr>
              <a:t>　</a:t>
            </a:r>
            <a:r>
              <a:rPr kumimoji="1" lang="ja-JP" altLang="en-US" sz="1200" b="1">
                <a:solidFill>
                  <a:schemeClr val="bg1"/>
                </a:solidFill>
                <a:latin typeface="メイリオ" panose="020B0604030504040204" pitchFamily="50" charset="-128"/>
                <a:ea typeface="メイリオ" panose="020B0604030504040204" pitchFamily="50" charset="-128"/>
              </a:rPr>
              <a:t>米子市立図書館　第</a:t>
            </a:r>
            <a:r>
              <a:rPr kumimoji="1" lang="en-US" altLang="ja-JP" sz="1200" b="1" dirty="0">
                <a:solidFill>
                  <a:schemeClr val="bg1"/>
                </a:solidFill>
                <a:latin typeface="メイリオ" panose="020B0604030504040204" pitchFamily="50" charset="-128"/>
                <a:ea typeface="メイリオ" panose="020B0604030504040204" pitchFamily="50" charset="-128"/>
              </a:rPr>
              <a:t>4</a:t>
            </a:r>
            <a:r>
              <a:rPr kumimoji="1" lang="ja-JP" altLang="en-US" sz="1200" b="1">
                <a:solidFill>
                  <a:schemeClr val="bg1"/>
                </a:solidFill>
                <a:latin typeface="メイリオ" panose="020B0604030504040204" pitchFamily="50" charset="-128"/>
                <a:ea typeface="メイリオ" panose="020B0604030504040204" pitchFamily="50" charset="-128"/>
              </a:rPr>
              <a:t>研修室</a:t>
            </a:r>
            <a:r>
              <a:rPr kumimoji="1" lang="ja-JP" altLang="en-US" sz="1200">
                <a:solidFill>
                  <a:schemeClr val="bg1"/>
                </a:solidFill>
                <a:latin typeface="メイリオ" panose="020B0604030504040204" pitchFamily="50" charset="-128"/>
                <a:ea typeface="メイリオ" panose="020B0604030504040204" pitchFamily="50" charset="-128"/>
              </a:rPr>
              <a:t>（米子市中町８）</a:t>
            </a:r>
          </a:p>
          <a:p>
            <a:pPr marL="454025" indent="-454025">
              <a:lnSpc>
                <a:spcPts val="1800"/>
              </a:lnSpc>
            </a:pPr>
            <a:r>
              <a:rPr kumimoji="1" lang="zh-TW" altLang="en-US" sz="1200" b="1" dirty="0">
                <a:solidFill>
                  <a:schemeClr val="bg1"/>
                </a:solidFill>
                <a:latin typeface="メイリオ" panose="020B0604030504040204" pitchFamily="50" charset="-128"/>
                <a:ea typeface="メイリオ" panose="020B0604030504040204" pitchFamily="50" charset="-128"/>
              </a:rPr>
              <a:t>内容</a:t>
            </a:r>
            <a:r>
              <a:rPr kumimoji="1" lang="ja-JP" altLang="en-US" sz="1200">
                <a:solidFill>
                  <a:schemeClr val="bg1"/>
                </a:solidFill>
                <a:latin typeface="メイリオ" panose="020B0604030504040204" pitchFamily="50" charset="-128"/>
                <a:ea typeface="メイリオ" panose="020B0604030504040204" pitchFamily="50" charset="-128"/>
              </a:rPr>
              <a:t>　事例発表者に相談事例を紹介していただき、その後、意見交換を行います</a:t>
            </a:r>
            <a:endParaRPr kumimoji="1" lang="en-US" altLang="ja-JP" sz="1200" dirty="0">
              <a:solidFill>
                <a:schemeClr val="bg1"/>
              </a:solidFill>
              <a:latin typeface="メイリオ" panose="020B0604030504040204" pitchFamily="50" charset="-128"/>
              <a:ea typeface="メイリオ" panose="020B0604030504040204" pitchFamily="50" charset="-128"/>
            </a:endParaRPr>
          </a:p>
          <a:p>
            <a:pPr marL="673100" indent="-658813">
              <a:lnSpc>
                <a:spcPts val="1800"/>
              </a:lnSpc>
            </a:pPr>
            <a:r>
              <a:rPr kumimoji="1" lang="ja-JP" altLang="en-US" sz="1200">
                <a:solidFill>
                  <a:schemeClr val="bg1"/>
                </a:solidFill>
                <a:latin typeface="メイリオ" panose="020B0604030504040204" pitchFamily="50" charset="-128"/>
                <a:ea typeface="メイリオ" panose="020B0604030504040204" pitchFamily="50" charset="-128"/>
              </a:rPr>
              <a:t>　　　</a:t>
            </a:r>
            <a:r>
              <a:rPr kumimoji="1" lang="zh-TW" altLang="en-US" sz="1200" dirty="0">
                <a:solidFill>
                  <a:schemeClr val="bg1"/>
                </a:solidFill>
                <a:latin typeface="メイリオ" panose="020B0604030504040204" pitchFamily="50" charset="-128"/>
                <a:ea typeface="メイリオ" panose="020B0604030504040204" pitchFamily="50" charset="-128"/>
              </a:rPr>
              <a:t>＜事例紹介者＞会員　中嶋</a:t>
            </a:r>
            <a:r>
              <a:rPr kumimoji="1" lang="ja-JP" altLang="en-US" sz="1200">
                <a:solidFill>
                  <a:schemeClr val="bg1"/>
                </a:solidFill>
                <a:latin typeface="メイリオ" panose="020B0604030504040204" pitchFamily="50" charset="-128"/>
                <a:ea typeface="メイリオ" panose="020B0604030504040204" pitchFamily="50" charset="-128"/>
              </a:rPr>
              <a:t>　</a:t>
            </a:r>
            <a:r>
              <a:rPr kumimoji="1" lang="zh-TW" altLang="en-US" sz="1200" dirty="0">
                <a:solidFill>
                  <a:schemeClr val="bg1"/>
                </a:solidFill>
                <a:latin typeface="メイリオ" panose="020B0604030504040204" pitchFamily="50" charset="-128"/>
                <a:ea typeface="メイリオ" panose="020B0604030504040204" pitchFamily="50" charset="-128"/>
              </a:rPr>
              <a:t>進次</a:t>
            </a:r>
            <a:r>
              <a:rPr kumimoji="1" lang="ja-JP" altLang="en-US" sz="1200">
                <a:solidFill>
                  <a:schemeClr val="bg1"/>
                </a:solidFill>
                <a:latin typeface="メイリオ" panose="020B0604030504040204" pitchFamily="50" charset="-128"/>
                <a:ea typeface="メイリオ" panose="020B0604030504040204" pitchFamily="50" charset="-128"/>
              </a:rPr>
              <a:t>　診断士</a:t>
            </a:r>
            <a:r>
              <a:rPr kumimoji="1" lang="zh-TW" altLang="en-US" sz="1000" dirty="0">
                <a:solidFill>
                  <a:schemeClr val="bg1"/>
                </a:solidFill>
                <a:latin typeface="メイリオ" panose="020B0604030504040204" pitchFamily="50" charset="-128"/>
                <a:ea typeface="メイリオ" panose="020B0604030504040204" pitchFamily="50" charset="-128"/>
              </a:rPr>
              <a:t>（他</a:t>
            </a:r>
            <a:r>
              <a:rPr kumimoji="1" lang="en-US" altLang="ja-JP" sz="1000" dirty="0">
                <a:solidFill>
                  <a:schemeClr val="bg1"/>
                </a:solidFill>
                <a:latin typeface="メイリオ" panose="020B0604030504040204" pitchFamily="50" charset="-128"/>
                <a:ea typeface="メイリオ" panose="020B0604030504040204" pitchFamily="50" charset="-128"/>
              </a:rPr>
              <a:t>1</a:t>
            </a:r>
            <a:r>
              <a:rPr kumimoji="1" lang="ja-JP" altLang="en-US" sz="1000">
                <a:solidFill>
                  <a:schemeClr val="bg1"/>
                </a:solidFill>
                <a:latin typeface="メイリオ" panose="020B0604030504040204" pitchFamily="50" charset="-128"/>
                <a:ea typeface="メイリオ" panose="020B0604030504040204" pitchFamily="50" charset="-128"/>
              </a:rPr>
              <a:t>事例（調整中）と合わせて計</a:t>
            </a:r>
            <a:r>
              <a:rPr kumimoji="1" lang="en-US" altLang="ja-JP" sz="1000" dirty="0">
                <a:solidFill>
                  <a:schemeClr val="bg1"/>
                </a:solidFill>
                <a:latin typeface="メイリオ" panose="020B0604030504040204" pitchFamily="50" charset="-128"/>
                <a:ea typeface="メイリオ" panose="020B0604030504040204" pitchFamily="50" charset="-128"/>
              </a:rPr>
              <a:t>2</a:t>
            </a:r>
            <a:r>
              <a:rPr kumimoji="1" lang="ja-JP" altLang="en-US" sz="1000">
                <a:solidFill>
                  <a:schemeClr val="bg1"/>
                </a:solidFill>
                <a:latin typeface="メイリオ" panose="020B0604030504040204" pitchFamily="50" charset="-128"/>
                <a:ea typeface="メイリオ" panose="020B0604030504040204" pitchFamily="50" charset="-128"/>
              </a:rPr>
              <a:t>事例を予定していますが、変更する場合があります</a:t>
            </a:r>
            <a:r>
              <a:rPr kumimoji="1" lang="zh-TW" altLang="en-US" sz="1000" dirty="0">
                <a:solidFill>
                  <a:schemeClr val="bg1"/>
                </a:solidFill>
                <a:latin typeface="メイリオ" panose="020B0604030504040204" pitchFamily="50" charset="-128"/>
                <a:ea typeface="メイリオ" panose="020B0604030504040204" pitchFamily="50" charset="-128"/>
              </a:rPr>
              <a:t>）</a:t>
            </a:r>
            <a:endParaRPr kumimoji="1" lang="en-US" altLang="zh-TW" sz="1000" dirty="0">
              <a:solidFill>
                <a:schemeClr val="bg1"/>
              </a:solidFill>
              <a:latin typeface="メイリオ" panose="020B0604030504040204" pitchFamily="50" charset="-128"/>
              <a:ea typeface="メイリオ" panose="020B0604030504040204" pitchFamily="50" charset="-128"/>
            </a:endParaRPr>
          </a:p>
          <a:p>
            <a:pPr marL="490538" indent="-490538">
              <a:lnSpc>
                <a:spcPts val="1800"/>
              </a:lnSpc>
            </a:pPr>
            <a:r>
              <a:rPr kumimoji="1" lang="zh-TW" altLang="en-US" sz="1200" b="1" dirty="0">
                <a:solidFill>
                  <a:schemeClr val="bg1"/>
                </a:solidFill>
                <a:latin typeface="メイリオ" panose="020B0604030504040204" pitchFamily="50" charset="-128"/>
                <a:ea typeface="メイリオ" panose="020B0604030504040204" pitchFamily="50" charset="-128"/>
              </a:rPr>
              <a:t>申込</a:t>
            </a:r>
            <a:r>
              <a:rPr kumimoji="1" lang="ja-JP" altLang="en-US" sz="1200" b="1">
                <a:solidFill>
                  <a:schemeClr val="bg1"/>
                </a:solidFill>
                <a:latin typeface="メイリオ" panose="020B0604030504040204" pitchFamily="50" charset="-128"/>
                <a:ea typeface="メイリオ" panose="020B0604030504040204" pitchFamily="50" charset="-128"/>
              </a:rPr>
              <a:t>　</a:t>
            </a:r>
            <a:r>
              <a:rPr kumimoji="1" lang="ja-JP" altLang="en-US" sz="1200">
                <a:solidFill>
                  <a:schemeClr val="bg1"/>
                </a:solidFill>
                <a:latin typeface="メイリオ" panose="020B0604030504040204" pitchFamily="50" charset="-128"/>
                <a:ea typeface="メイリオ" panose="020B0604030504040204" pitchFamily="50" charset="-128"/>
              </a:rPr>
              <a:t>参加を希望される方は、以下の申込票に必要事項を入力いただくか、電子メールに必要事項を記載いただき、</a:t>
            </a:r>
            <a:r>
              <a:rPr kumimoji="1" lang="en-US" altLang="ja-JP" sz="1400" b="1" dirty="0">
                <a:solidFill>
                  <a:schemeClr val="bg1"/>
                </a:solidFill>
                <a:latin typeface="メイリオ" panose="020B0604030504040204" pitchFamily="50" charset="-128"/>
                <a:ea typeface="メイリオ" panose="020B0604030504040204" pitchFamily="50" charset="-128"/>
              </a:rPr>
              <a:t>2</a:t>
            </a:r>
            <a:r>
              <a:rPr kumimoji="1" lang="ja-JP" altLang="en-US" sz="1200" b="1">
                <a:solidFill>
                  <a:schemeClr val="bg1"/>
                </a:solidFill>
                <a:latin typeface="メイリオ" panose="020B0604030504040204" pitchFamily="50" charset="-128"/>
                <a:ea typeface="メイリオ" panose="020B0604030504040204" pitchFamily="50" charset="-128"/>
              </a:rPr>
              <a:t>月</a:t>
            </a:r>
            <a:r>
              <a:rPr kumimoji="1" lang="en-US" altLang="ja-JP" sz="1400" b="1" dirty="0">
                <a:solidFill>
                  <a:schemeClr val="bg1"/>
                </a:solidFill>
                <a:latin typeface="メイリオ" panose="020B0604030504040204" pitchFamily="50" charset="-128"/>
                <a:ea typeface="メイリオ" panose="020B0604030504040204" pitchFamily="50" charset="-128"/>
              </a:rPr>
              <a:t>9</a:t>
            </a:r>
            <a:r>
              <a:rPr kumimoji="1" lang="ja-JP" altLang="en-US" sz="1200" b="1">
                <a:solidFill>
                  <a:schemeClr val="bg1"/>
                </a:solidFill>
                <a:latin typeface="メイリオ" panose="020B0604030504040204" pitchFamily="50" charset="-128"/>
                <a:ea typeface="メイリオ" panose="020B0604030504040204" pitchFamily="50" charset="-128"/>
              </a:rPr>
              <a:t>日（日）まで</a:t>
            </a:r>
            <a:r>
              <a:rPr kumimoji="1" lang="ja-JP" altLang="en-US" sz="1200">
                <a:solidFill>
                  <a:schemeClr val="bg1"/>
                </a:solidFill>
                <a:latin typeface="メイリオ" panose="020B0604030504040204" pitchFamily="50" charset="-128"/>
                <a:ea typeface="メイリオ" panose="020B0604030504040204" pitchFamily="50" charset="-128"/>
              </a:rPr>
              <a:t>に鳥取県中小企業診断士協会へお知らせください（経営デザイン研究会とまとめてお申し込みいただけます）。</a:t>
            </a:r>
          </a:p>
        </p:txBody>
      </p:sp>
      <p:sp>
        <p:nvSpPr>
          <p:cNvPr id="5" name="テキスト ボックス 4">
            <a:extLst>
              <a:ext uri="{FF2B5EF4-FFF2-40B4-BE49-F238E27FC236}">
                <a16:creationId xmlns:a16="http://schemas.microsoft.com/office/drawing/2014/main" id="{21703364-FF98-EC4E-93D0-6EF0925FEA48}"/>
              </a:ext>
            </a:extLst>
          </p:cNvPr>
          <p:cNvSpPr txBox="1"/>
          <p:nvPr/>
        </p:nvSpPr>
        <p:spPr>
          <a:xfrm>
            <a:off x="6858000" y="7165753"/>
            <a:ext cx="6762031" cy="647660"/>
          </a:xfrm>
          <a:prstGeom prst="rect">
            <a:avLst/>
          </a:prstGeom>
          <a:noFill/>
        </p:spPr>
        <p:txBody>
          <a:bodyPr wrap="square" rtlCol="0">
            <a:noAutofit/>
          </a:bodyPr>
          <a:lstStyle/>
          <a:p>
            <a:r>
              <a:rPr kumimoji="1" lang="en-US" altLang="ja-JP" sz="1100" dirty="0">
                <a:solidFill>
                  <a:srgbClr val="46505E"/>
                </a:solidFill>
                <a:latin typeface="メイリオ" panose="020B0604030504040204" pitchFamily="50" charset="-128"/>
                <a:ea typeface="メイリオ" panose="020B0604030504040204" pitchFamily="50" charset="-128"/>
              </a:rPr>
              <a:t>【</a:t>
            </a:r>
            <a:r>
              <a:rPr kumimoji="1" lang="ja-JP" altLang="en-US" sz="1100" dirty="0">
                <a:solidFill>
                  <a:srgbClr val="46505E"/>
                </a:solidFill>
                <a:latin typeface="メイリオ" panose="020B0604030504040204" pitchFamily="50" charset="-128"/>
                <a:ea typeface="メイリオ" panose="020B0604030504040204" pitchFamily="50" charset="-128"/>
              </a:rPr>
              <a:t>問合せ</a:t>
            </a:r>
            <a:r>
              <a:rPr kumimoji="1" lang="en-US" altLang="ja-JP" sz="1100" dirty="0">
                <a:solidFill>
                  <a:srgbClr val="46505E"/>
                </a:solidFill>
                <a:latin typeface="メイリオ" panose="020B0604030504040204" pitchFamily="50" charset="-128"/>
                <a:ea typeface="メイリオ" panose="020B0604030504040204" pitchFamily="50" charset="-128"/>
              </a:rPr>
              <a:t>】</a:t>
            </a:r>
            <a:r>
              <a:rPr kumimoji="1" lang="ja-JP" altLang="en-US" sz="1100" dirty="0">
                <a:solidFill>
                  <a:srgbClr val="46505E"/>
                </a:solidFill>
                <a:latin typeface="メイリオ" panose="020B0604030504040204" pitchFamily="50" charset="-128"/>
                <a:ea typeface="メイリオ" panose="020B0604030504040204" pitchFamily="50" charset="-128"/>
              </a:rPr>
              <a:t>一般社団法人鳥取県中小企業診断士協会</a:t>
            </a:r>
            <a:endParaRPr kumimoji="1" lang="en-US" altLang="ja-JP" sz="1100" dirty="0">
              <a:solidFill>
                <a:srgbClr val="46505E"/>
              </a:solidFill>
              <a:latin typeface="メイリオ" panose="020B0604030504040204" pitchFamily="50" charset="-128"/>
              <a:ea typeface="メイリオ" panose="020B0604030504040204" pitchFamily="50" charset="-128"/>
            </a:endParaRPr>
          </a:p>
          <a:p>
            <a:r>
              <a:rPr kumimoji="1" lang="ja-JP" altLang="en-US" sz="1100" dirty="0">
                <a:solidFill>
                  <a:srgbClr val="46505E"/>
                </a:solidFill>
                <a:latin typeface="メイリオ" panose="020B0604030504040204" pitchFamily="50" charset="-128"/>
                <a:ea typeface="メイリオ" panose="020B0604030504040204" pitchFamily="50" charset="-128"/>
              </a:rPr>
              <a:t>　　　　　</a:t>
            </a:r>
            <a:r>
              <a:rPr kumimoji="1" lang="zh-TW" altLang="en-US" sz="1100" dirty="0">
                <a:solidFill>
                  <a:srgbClr val="46505E"/>
                </a:solidFill>
                <a:latin typeface="メイリオ" panose="020B0604030504040204" pitchFamily="50" charset="-128"/>
                <a:ea typeface="メイリオ" panose="020B0604030504040204" pitchFamily="50" charset="-128"/>
              </a:rPr>
              <a:t>〒</a:t>
            </a:r>
            <a:r>
              <a:rPr kumimoji="1" lang="en-US" altLang="zh-TW" sz="1100" dirty="0">
                <a:solidFill>
                  <a:srgbClr val="46505E"/>
                </a:solidFill>
                <a:latin typeface="メイリオ" panose="020B0604030504040204" pitchFamily="50" charset="-128"/>
                <a:ea typeface="メイリオ" panose="020B0604030504040204" pitchFamily="50" charset="-128"/>
              </a:rPr>
              <a:t>683-0064</a:t>
            </a:r>
            <a:r>
              <a:rPr kumimoji="1" lang="ja-JP" altLang="en-US" sz="1100" dirty="0">
                <a:solidFill>
                  <a:srgbClr val="46505E"/>
                </a:solidFill>
                <a:latin typeface="メイリオ" panose="020B0604030504040204" pitchFamily="50" charset="-128"/>
                <a:ea typeface="メイリオ" panose="020B0604030504040204" pitchFamily="50" charset="-128"/>
              </a:rPr>
              <a:t>　</a:t>
            </a:r>
            <a:r>
              <a:rPr kumimoji="1" lang="zh-TW" altLang="en-US" sz="1100" dirty="0">
                <a:solidFill>
                  <a:srgbClr val="46505E"/>
                </a:solidFill>
                <a:latin typeface="メイリオ" panose="020B0604030504040204" pitchFamily="50" charset="-128"/>
                <a:ea typeface="メイリオ" panose="020B0604030504040204" pitchFamily="50" charset="-128"/>
              </a:rPr>
              <a:t>米子市道笑町</a:t>
            </a:r>
            <a:r>
              <a:rPr kumimoji="1" lang="en-US" altLang="zh-TW" sz="1100" dirty="0">
                <a:solidFill>
                  <a:srgbClr val="46505E"/>
                </a:solidFill>
                <a:latin typeface="メイリオ" panose="020B0604030504040204" pitchFamily="50" charset="-128"/>
                <a:ea typeface="メイリオ" panose="020B0604030504040204" pitchFamily="50" charset="-128"/>
              </a:rPr>
              <a:t>2-242</a:t>
            </a:r>
            <a:r>
              <a:rPr kumimoji="1" lang="ja-JP" altLang="en-US" sz="1100">
                <a:solidFill>
                  <a:srgbClr val="46505E"/>
                </a:solidFill>
                <a:latin typeface="メイリオ" panose="020B0604030504040204" pitchFamily="50" charset="-128"/>
                <a:ea typeface="メイリオ" panose="020B0604030504040204" pitchFamily="50" charset="-128"/>
              </a:rPr>
              <a:t>　</a:t>
            </a:r>
            <a:r>
              <a:rPr kumimoji="1" lang="zh-TW" altLang="en-US" sz="1100" dirty="0">
                <a:solidFill>
                  <a:srgbClr val="46505E"/>
                </a:solidFill>
                <a:latin typeface="メイリオ" panose="020B0604030504040204" pitchFamily="50" charset="-128"/>
                <a:ea typeface="メイリオ" panose="020B0604030504040204" pitchFamily="50" charset="-128"/>
              </a:rPr>
              <a:t>電話</a:t>
            </a:r>
            <a:r>
              <a:rPr kumimoji="1" lang="en-US" altLang="zh-TW" sz="1100" dirty="0">
                <a:solidFill>
                  <a:srgbClr val="46505E"/>
                </a:solidFill>
                <a:latin typeface="メイリオ" panose="020B0604030504040204" pitchFamily="50" charset="-128"/>
                <a:ea typeface="メイリオ" panose="020B0604030504040204" pitchFamily="50" charset="-128"/>
              </a:rPr>
              <a:t>:0859-32-5060</a:t>
            </a:r>
            <a:r>
              <a:rPr kumimoji="1" lang="ja-JP" altLang="en-US" sz="1100" dirty="0">
                <a:solidFill>
                  <a:srgbClr val="46505E"/>
                </a:solidFill>
                <a:latin typeface="メイリオ" panose="020B0604030504040204" pitchFamily="50" charset="-128"/>
                <a:ea typeface="メイリオ" panose="020B0604030504040204" pitchFamily="50" charset="-128"/>
              </a:rPr>
              <a:t>　</a:t>
            </a:r>
            <a:r>
              <a:rPr kumimoji="1" lang="en-US" altLang="zh-TW" sz="1100" dirty="0">
                <a:solidFill>
                  <a:srgbClr val="46505E"/>
                </a:solidFill>
                <a:latin typeface="メイリオ" panose="020B0604030504040204" pitchFamily="50" charset="-128"/>
                <a:ea typeface="メイリオ" panose="020B0604030504040204" pitchFamily="50" charset="-128"/>
              </a:rPr>
              <a:t>FAX:0859-22-8880</a:t>
            </a:r>
          </a:p>
          <a:p>
            <a:pPr marL="711200"/>
            <a:r>
              <a:rPr kumimoji="1" lang="ja-JP" altLang="en-US" sz="1100">
                <a:solidFill>
                  <a:srgbClr val="46505E"/>
                </a:solidFill>
                <a:latin typeface="メイリオ" panose="020B0604030504040204" pitchFamily="50" charset="-128"/>
                <a:ea typeface="メイリオ" panose="020B0604030504040204" pitchFamily="50" charset="-128"/>
              </a:rPr>
              <a:t>メール</a:t>
            </a:r>
            <a:r>
              <a:rPr kumimoji="1" lang="en-US" altLang="ja-JP" sz="1100" dirty="0">
                <a:solidFill>
                  <a:srgbClr val="46505E"/>
                </a:solidFill>
                <a:latin typeface="メイリオ" panose="020B0604030504040204" pitchFamily="50" charset="-128"/>
                <a:ea typeface="メイリオ" panose="020B0604030504040204" pitchFamily="50" charset="-128"/>
              </a:rPr>
              <a:t>:</a:t>
            </a:r>
            <a:r>
              <a:rPr kumimoji="1" lang="en-US" altLang="ja-JP" sz="1100" dirty="0" err="1">
                <a:solidFill>
                  <a:srgbClr val="46505E"/>
                </a:solidFill>
                <a:latin typeface="メイリオ" panose="020B0604030504040204" pitchFamily="50" charset="-128"/>
                <a:ea typeface="メイリオ" panose="020B0604030504040204" pitchFamily="50" charset="-128"/>
              </a:rPr>
              <a:t>tottori-smeca@nifty.com</a:t>
            </a:r>
            <a:r>
              <a:rPr kumimoji="1" lang="ja-JP" altLang="en-US" sz="1100">
                <a:solidFill>
                  <a:srgbClr val="46505E"/>
                </a:solidFill>
                <a:latin typeface="メイリオ" panose="020B0604030504040204" pitchFamily="50" charset="-128"/>
                <a:ea typeface="メイリオ" panose="020B0604030504040204" pitchFamily="50" charset="-128"/>
              </a:rPr>
              <a:t>　</a:t>
            </a:r>
            <a:r>
              <a:rPr kumimoji="1" lang="en-US" altLang="ja-JP" sz="1100" dirty="0">
                <a:solidFill>
                  <a:srgbClr val="46505E"/>
                </a:solidFill>
                <a:latin typeface="メイリオ" panose="020B0604030504040204" pitchFamily="50" charset="-128"/>
                <a:ea typeface="メイリオ" panose="020B0604030504040204" pitchFamily="50" charset="-128"/>
              </a:rPr>
              <a:t>https://</a:t>
            </a:r>
            <a:r>
              <a:rPr kumimoji="1" lang="en-US" altLang="ja-JP" sz="1100" dirty="0" err="1">
                <a:solidFill>
                  <a:srgbClr val="46505E"/>
                </a:solidFill>
                <a:latin typeface="メイリオ" panose="020B0604030504040204" pitchFamily="50" charset="-128"/>
                <a:ea typeface="メイリオ" panose="020B0604030504040204" pitchFamily="50" charset="-128"/>
              </a:rPr>
              <a:t>www.shindan-tottori.biz</a:t>
            </a:r>
            <a:r>
              <a:rPr kumimoji="1" lang="en-US" altLang="ja-JP" sz="1100" dirty="0">
                <a:solidFill>
                  <a:srgbClr val="46505E"/>
                </a:solidFill>
                <a:latin typeface="メイリオ" panose="020B0604030504040204" pitchFamily="50" charset="-128"/>
                <a:ea typeface="メイリオ" panose="020B0604030504040204" pitchFamily="50" charset="-128"/>
              </a:rPr>
              <a:t>/</a:t>
            </a:r>
            <a:endParaRPr kumimoji="1" lang="en-US" altLang="zh-TW" sz="1100" dirty="0">
              <a:solidFill>
                <a:srgbClr val="46505E"/>
              </a:solidFill>
              <a:latin typeface="メイリオ" panose="020B0604030504040204" pitchFamily="50" charset="-128"/>
              <a:ea typeface="メイリオ" panose="020B0604030504040204" pitchFamily="50" charset="-128"/>
            </a:endParaRPr>
          </a:p>
          <a:p>
            <a:endParaRPr kumimoji="1" lang="ja-JP" altLang="en-US" sz="1100" dirty="0">
              <a:solidFill>
                <a:srgbClr val="46505E"/>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0F5ACF2F-F83B-1B4D-8ABE-63C740CCF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344" y="4663337"/>
            <a:ext cx="628650" cy="628650"/>
          </a:xfrm>
          <a:prstGeom prst="rect">
            <a:avLst/>
          </a:prstGeom>
        </p:spPr>
      </p:pic>
      <p:sp>
        <p:nvSpPr>
          <p:cNvPr id="9" name="テキスト ボックス 8">
            <a:extLst>
              <a:ext uri="{FF2B5EF4-FFF2-40B4-BE49-F238E27FC236}">
                <a16:creationId xmlns:a16="http://schemas.microsoft.com/office/drawing/2014/main" id="{3C6E9C8B-5AF3-F945-8180-2253E20A542E}"/>
              </a:ext>
            </a:extLst>
          </p:cNvPr>
          <p:cNvSpPr txBox="1"/>
          <p:nvPr/>
        </p:nvSpPr>
        <p:spPr>
          <a:xfrm>
            <a:off x="7553496" y="4562201"/>
            <a:ext cx="888346" cy="230832"/>
          </a:xfrm>
          <a:prstGeom prst="rect">
            <a:avLst/>
          </a:prstGeom>
          <a:noFill/>
        </p:spPr>
        <p:txBody>
          <a:bodyPr wrap="square" rtlCol="0">
            <a:spAutoFit/>
          </a:bodyPr>
          <a:lstStyle/>
          <a:p>
            <a:r>
              <a:rPr kumimoji="1" lang="ja-JP" altLang="en-US" sz="900">
                <a:solidFill>
                  <a:srgbClr val="46505E"/>
                </a:solidFill>
                <a:latin typeface="メイリオ" panose="020B0604030504040204" pitchFamily="50" charset="-128"/>
                <a:ea typeface="メイリオ" panose="020B0604030504040204" pitchFamily="50" charset="-128"/>
              </a:rPr>
              <a:t>↓協会</a:t>
            </a:r>
            <a:r>
              <a:rPr kumimoji="1" lang="en-US" altLang="ja-JP" sz="900" dirty="0">
                <a:solidFill>
                  <a:srgbClr val="46505E"/>
                </a:solidFill>
                <a:latin typeface="メイリオ" panose="020B0604030504040204" pitchFamily="50" charset="-128"/>
                <a:ea typeface="メイリオ" panose="020B0604030504040204" pitchFamily="50" charset="-128"/>
              </a:rPr>
              <a:t>Web</a:t>
            </a:r>
            <a:endParaRPr kumimoji="1" lang="ja-JP" altLang="en-US" sz="900" dirty="0">
              <a:solidFill>
                <a:srgbClr val="46505E"/>
              </a:solidFill>
              <a:latin typeface="メイリオ" panose="020B0604030504040204" pitchFamily="50" charset="-128"/>
              <a:ea typeface="メイリオ" panose="020B0604030504040204" pitchFamily="50" charset="-128"/>
            </a:endParaRPr>
          </a:p>
        </p:txBody>
      </p:sp>
      <p:graphicFrame>
        <p:nvGraphicFramePr>
          <p:cNvPr id="10" name="表 9">
            <a:extLst>
              <a:ext uri="{FF2B5EF4-FFF2-40B4-BE49-F238E27FC236}">
                <a16:creationId xmlns:a16="http://schemas.microsoft.com/office/drawing/2014/main" id="{9B5E1FF1-93AE-C040-9AA7-603D1FEB52E8}"/>
              </a:ext>
            </a:extLst>
          </p:cNvPr>
          <p:cNvGraphicFramePr>
            <a:graphicFrameLocks noGrp="1"/>
          </p:cNvGraphicFramePr>
          <p:nvPr>
            <p:extLst>
              <p:ext uri="{D42A27DB-BD31-4B8C-83A1-F6EECF244321}">
                <p14:modId xmlns:p14="http://schemas.microsoft.com/office/powerpoint/2010/main" val="4097860383"/>
              </p:ext>
            </p:extLst>
          </p:nvPr>
        </p:nvGraphicFramePr>
        <p:xfrm>
          <a:off x="185308" y="7967908"/>
          <a:ext cx="5481201" cy="1117886"/>
        </p:xfrm>
        <a:graphic>
          <a:graphicData uri="http://schemas.openxmlformats.org/drawingml/2006/table">
            <a:tbl>
              <a:tblPr firstRow="1" bandRow="1">
                <a:tableStyleId>{5940675A-B579-460E-94D1-54222C63F5DA}</a:tableStyleId>
              </a:tblPr>
              <a:tblGrid>
                <a:gridCol w="2115277">
                  <a:extLst>
                    <a:ext uri="{9D8B030D-6E8A-4147-A177-3AD203B41FA5}">
                      <a16:colId xmlns:a16="http://schemas.microsoft.com/office/drawing/2014/main" val="3833911197"/>
                    </a:ext>
                  </a:extLst>
                </a:gridCol>
                <a:gridCol w="3365924">
                  <a:extLst>
                    <a:ext uri="{9D8B030D-6E8A-4147-A177-3AD203B41FA5}">
                      <a16:colId xmlns:a16="http://schemas.microsoft.com/office/drawing/2014/main" val="4116680245"/>
                    </a:ext>
                  </a:extLst>
                </a:gridCol>
              </a:tblGrid>
              <a:tr h="260147">
                <a:tc>
                  <a:txBody>
                    <a:bodyPr/>
                    <a:lstStyle/>
                    <a:p>
                      <a:r>
                        <a:rPr kumimoji="1" lang="ja-JP" altLang="en-US" sz="1100">
                          <a:latin typeface="Meiryo UI" panose="020B0604030504040204" pitchFamily="34" charset="-128"/>
                          <a:ea typeface="Meiryo UI" panose="020B0604030504040204" pitchFamily="34" charset="-128"/>
                        </a:rPr>
                        <a:t>氏名</a:t>
                      </a:r>
                    </a:p>
                  </a:txBody>
                  <a:tcPr/>
                </a:tc>
                <a:tc>
                  <a:txBody>
                    <a:bodyPr/>
                    <a:lstStyle/>
                    <a:p>
                      <a:endParaRPr kumimoji="1" lang="ja-JP" altLang="en-US" sz="1100">
                        <a:latin typeface="Meiryo UI" panose="020B0604030504040204" pitchFamily="34" charset="-128"/>
                        <a:ea typeface="Meiryo UI" panose="020B0604030504040204" pitchFamily="34" charset="-128"/>
                      </a:endParaRPr>
                    </a:p>
                  </a:txBody>
                  <a:tcPr/>
                </a:tc>
                <a:extLst>
                  <a:ext uri="{0D108BD9-81ED-4DB2-BD59-A6C34878D82A}">
                    <a16:rowId xmlns:a16="http://schemas.microsoft.com/office/drawing/2014/main" val="530949311"/>
                  </a:ext>
                </a:extLst>
              </a:tr>
              <a:tr h="263379">
                <a:tc>
                  <a:txBody>
                    <a:bodyPr/>
                    <a:lstStyle/>
                    <a:p>
                      <a:r>
                        <a:rPr kumimoji="1" lang="en-US" altLang="ja-JP" sz="1100" dirty="0">
                          <a:latin typeface="Meiryo UI" panose="020B0604030504040204" pitchFamily="34" charset="-128"/>
                          <a:ea typeface="Meiryo UI" panose="020B0604030504040204" pitchFamily="34" charset="-128"/>
                        </a:rPr>
                        <a:t>E-mail</a:t>
                      </a:r>
                      <a:r>
                        <a:rPr kumimoji="1" lang="ja-JP" altLang="en-US" sz="1100">
                          <a:latin typeface="Meiryo UI" panose="020B0604030504040204" pitchFamily="34" charset="-128"/>
                          <a:ea typeface="Meiryo UI" panose="020B0604030504040204" pitchFamily="34" charset="-128"/>
                        </a:rPr>
                        <a:t>又は電話番号</a:t>
                      </a:r>
                    </a:p>
                  </a:txBody>
                  <a:tcPr/>
                </a:tc>
                <a:tc>
                  <a:txBody>
                    <a:bodyPr/>
                    <a:lstStyle/>
                    <a:p>
                      <a:endParaRPr kumimoji="1" lang="ja-JP" altLang="en-US" sz="1100">
                        <a:latin typeface="Meiryo UI" panose="020B0604030504040204" pitchFamily="34" charset="-128"/>
                        <a:ea typeface="Meiryo UI" panose="020B0604030504040204" pitchFamily="34" charset="-128"/>
                      </a:endParaRPr>
                    </a:p>
                  </a:txBody>
                  <a:tcPr/>
                </a:tc>
                <a:extLst>
                  <a:ext uri="{0D108BD9-81ED-4DB2-BD59-A6C34878D82A}">
                    <a16:rowId xmlns:a16="http://schemas.microsoft.com/office/drawing/2014/main" val="1440166673"/>
                  </a:ext>
                </a:extLst>
              </a:tr>
              <a:tr h="370840">
                <a:tc>
                  <a:txBody>
                    <a:bodyPr/>
                    <a:lstStyle/>
                    <a:p>
                      <a:r>
                        <a:rPr kumimoji="1" lang="ja-JP" altLang="en-US" sz="1100">
                          <a:latin typeface="Meiryo UI" panose="020B0604030504040204" pitchFamily="34" charset="-128"/>
                          <a:ea typeface="Meiryo UI" panose="020B0604030504040204" pitchFamily="34" charset="-128"/>
                        </a:rPr>
                        <a:t>参加されるものに○をお願いします</a:t>
                      </a:r>
                    </a:p>
                  </a:txBody>
                  <a:tcPr/>
                </a:tc>
                <a:tc>
                  <a:txBody>
                    <a:bodyPr/>
                    <a:lstStyle/>
                    <a:p>
                      <a:r>
                        <a:rPr kumimoji="1" lang="en-US" altLang="ja-JP" sz="1100" dirty="0">
                          <a:latin typeface="Meiryo UI" panose="020B0604030504040204" pitchFamily="34" charset="-128"/>
                          <a:ea typeface="Meiryo UI" panose="020B0604030504040204" pitchFamily="34" charset="-128"/>
                        </a:rPr>
                        <a:t>14:00〜15:50</a:t>
                      </a:r>
                      <a:r>
                        <a:rPr kumimoji="1" lang="ja-JP" altLang="en-US" sz="1100">
                          <a:latin typeface="Meiryo UI" panose="020B0604030504040204" pitchFamily="34" charset="-128"/>
                          <a:ea typeface="Meiryo UI" panose="020B0604030504040204" pitchFamily="34" charset="-128"/>
                        </a:rPr>
                        <a:t>　経営デザイン研究会（　）</a:t>
                      </a:r>
                      <a:endParaRPr kumimoji="1" lang="en-US" altLang="ja-JP" sz="1100" dirty="0">
                        <a:latin typeface="Meiryo UI" panose="020B0604030504040204" pitchFamily="34" charset="-128"/>
                        <a:ea typeface="Meiryo UI" panose="020B0604030504040204" pitchFamily="34" charset="-128"/>
                      </a:endParaRPr>
                    </a:p>
                    <a:p>
                      <a:r>
                        <a:rPr kumimoji="1" lang="en-US" altLang="ja-JP" sz="1100" dirty="0">
                          <a:latin typeface="Meiryo UI" panose="020B0604030504040204" pitchFamily="34" charset="-128"/>
                          <a:ea typeface="Meiryo UI" panose="020B0604030504040204" pitchFamily="34" charset="-128"/>
                        </a:rPr>
                        <a:t>16:00〜17:25</a:t>
                      </a:r>
                      <a:r>
                        <a:rPr kumimoji="1" lang="ja-JP" altLang="en-US" sz="1100">
                          <a:latin typeface="Meiryo UI" panose="020B0604030504040204" pitchFamily="34" charset="-128"/>
                          <a:ea typeface="Meiryo UI" panose="020B0604030504040204" pitchFamily="34" charset="-128"/>
                        </a:rPr>
                        <a:t>　図書館相談会事例勉強会（　）</a:t>
                      </a:r>
                      <a:endParaRPr kumimoji="1" lang="en-US" altLang="ja-JP" sz="1100" dirty="0">
                        <a:latin typeface="Meiryo UI" panose="020B0604030504040204" pitchFamily="34" charset="-128"/>
                        <a:ea typeface="Meiryo UI" panose="020B0604030504040204" pitchFamily="34" charset="-128"/>
                      </a:endParaRPr>
                    </a:p>
                    <a:p>
                      <a:r>
                        <a:rPr kumimoji="1" lang="en-US" altLang="ja-JP" sz="1100">
                          <a:latin typeface="Meiryo UI" panose="020B0604030504040204" pitchFamily="34" charset="-128"/>
                          <a:ea typeface="Meiryo UI" panose="020B0604030504040204" pitchFamily="34" charset="-128"/>
                        </a:rPr>
                        <a:t>17:40〜19:40</a:t>
                      </a:r>
                      <a:r>
                        <a:rPr kumimoji="1" lang="ja-JP" altLang="en-US" sz="1100">
                          <a:latin typeface="Meiryo UI" panose="020B0604030504040204" pitchFamily="34" charset="-128"/>
                          <a:ea typeface="Meiryo UI" panose="020B0604030504040204" pitchFamily="34" charset="-128"/>
                        </a:rPr>
                        <a:t>　懇親会（　）</a:t>
                      </a:r>
                    </a:p>
                  </a:txBody>
                  <a:tcPr/>
                </a:tc>
                <a:extLst>
                  <a:ext uri="{0D108BD9-81ED-4DB2-BD59-A6C34878D82A}">
                    <a16:rowId xmlns:a16="http://schemas.microsoft.com/office/drawing/2014/main" val="626526513"/>
                  </a:ext>
                </a:extLst>
              </a:tr>
            </a:tbl>
          </a:graphicData>
        </a:graphic>
      </p:graphicFrame>
      <p:sp>
        <p:nvSpPr>
          <p:cNvPr id="11" name="テキスト ボックス 10">
            <a:extLst>
              <a:ext uri="{FF2B5EF4-FFF2-40B4-BE49-F238E27FC236}">
                <a16:creationId xmlns:a16="http://schemas.microsoft.com/office/drawing/2014/main" id="{904A4B96-BF1C-E84D-88C9-645D975687CA}"/>
              </a:ext>
            </a:extLst>
          </p:cNvPr>
          <p:cNvSpPr txBox="1"/>
          <p:nvPr/>
        </p:nvSpPr>
        <p:spPr>
          <a:xfrm>
            <a:off x="143746" y="7656284"/>
            <a:ext cx="6534143" cy="311624"/>
          </a:xfrm>
          <a:prstGeom prst="rect">
            <a:avLst/>
          </a:prstGeom>
          <a:noFill/>
        </p:spPr>
        <p:txBody>
          <a:bodyPr wrap="square" rtlCol="0">
            <a:spAutoFit/>
          </a:bodyPr>
          <a:lstStyle/>
          <a:p>
            <a:pPr marL="673100" indent="-658813">
              <a:lnSpc>
                <a:spcPts val="1800"/>
              </a:lnSpc>
            </a:pPr>
            <a:r>
              <a:rPr kumimoji="1" lang="ja-JP" altLang="en-US" sz="1200" b="1">
                <a:latin typeface="メイリオ" panose="020B0604030504040204" pitchFamily="50" charset="-128"/>
                <a:ea typeface="メイリオ" panose="020B0604030504040204" pitchFamily="50" charset="-128"/>
              </a:rPr>
              <a:t>申込票</a:t>
            </a:r>
            <a:r>
              <a:rPr kumimoji="1" lang="ja-JP" altLang="en-US" sz="1050">
                <a:latin typeface="メイリオ" panose="020B0604030504040204" pitchFamily="50" charset="-128"/>
                <a:ea typeface="メイリオ" panose="020B0604030504040204" pitchFamily="50" charset="-128"/>
              </a:rPr>
              <a:t>（申込先：鳥取県中小企業診断士協会／</a:t>
            </a:r>
            <a:r>
              <a:rPr kumimoji="1" lang="en-US" altLang="ja-JP" sz="1050" dirty="0">
                <a:latin typeface="メイリオ" panose="020B0604030504040204" pitchFamily="50" charset="-128"/>
                <a:ea typeface="メイリオ" panose="020B0604030504040204" pitchFamily="50" charset="-128"/>
              </a:rPr>
              <a:t>E-mail</a:t>
            </a:r>
            <a:r>
              <a:rPr kumimoji="1" lang="ja-JP" altLang="en-US" sz="1050">
                <a:latin typeface="メイリオ" panose="020B0604030504040204" pitchFamily="50" charset="-128"/>
                <a:ea typeface="メイリオ" panose="020B0604030504040204" pitchFamily="50" charset="-128"/>
              </a:rPr>
              <a:t>　</a:t>
            </a:r>
            <a:r>
              <a:rPr kumimoji="1" lang="en-US" altLang="ja-JP" sz="1050" dirty="0" err="1">
                <a:latin typeface="メイリオ" panose="020B0604030504040204" pitchFamily="50" charset="-128"/>
                <a:ea typeface="メイリオ" panose="020B0604030504040204" pitchFamily="50" charset="-128"/>
              </a:rPr>
              <a:t>tottori-smeca@nifty.com</a:t>
            </a:r>
            <a:r>
              <a:rPr kumimoji="1" lang="ja-JP" altLang="en-US" sz="1050">
                <a:latin typeface="メイリオ" panose="020B0604030504040204" pitchFamily="50" charset="-128"/>
                <a:ea typeface="メイリオ" panose="020B0604030504040204" pitchFamily="50" charset="-128"/>
              </a:rPr>
              <a:t>）</a:t>
            </a:r>
          </a:p>
        </p:txBody>
      </p:sp>
      <p:pic>
        <p:nvPicPr>
          <p:cNvPr id="13" name="図 12" descr="テキスト, 地図 が含まれている画像&#10;&#10;自動的に生成された説明">
            <a:extLst>
              <a:ext uri="{FF2B5EF4-FFF2-40B4-BE49-F238E27FC236}">
                <a16:creationId xmlns:a16="http://schemas.microsoft.com/office/drawing/2014/main" id="{8D4DD40F-23BE-3A4A-805C-9DC2CBDE6BBC}"/>
              </a:ext>
            </a:extLst>
          </p:cNvPr>
          <p:cNvPicPr>
            <a:picLocks noChangeAspect="1"/>
          </p:cNvPicPr>
          <p:nvPr/>
        </p:nvPicPr>
        <p:blipFill rotWithShape="1">
          <a:blip r:embed="rId3">
            <a:extLst>
              <a:ext uri="{28A0092B-C50C-407E-A947-70E740481C1C}">
                <a14:useLocalDpi xmlns:a14="http://schemas.microsoft.com/office/drawing/2010/main" val="0"/>
              </a:ext>
            </a:extLst>
          </a:blip>
          <a:srcRect b="4633"/>
          <a:stretch/>
        </p:blipFill>
        <p:spPr>
          <a:xfrm>
            <a:off x="0" y="0"/>
            <a:ext cx="6858000" cy="4905216"/>
          </a:xfrm>
          <a:prstGeom prst="rect">
            <a:avLst/>
          </a:prstGeom>
        </p:spPr>
      </p:pic>
      <p:sp>
        <p:nvSpPr>
          <p:cNvPr id="15" name="正方形/長方形 14">
            <a:extLst>
              <a:ext uri="{FF2B5EF4-FFF2-40B4-BE49-F238E27FC236}">
                <a16:creationId xmlns:a16="http://schemas.microsoft.com/office/drawing/2014/main" id="{54CC37E3-7218-9040-AA2C-9600C3A9E432}"/>
              </a:ext>
            </a:extLst>
          </p:cNvPr>
          <p:cNvSpPr/>
          <p:nvPr/>
        </p:nvSpPr>
        <p:spPr>
          <a:xfrm>
            <a:off x="0" y="4906016"/>
            <a:ext cx="6858000" cy="923330"/>
          </a:xfrm>
          <a:prstGeom prst="rect">
            <a:avLst/>
          </a:prstGeom>
        </p:spPr>
        <p:txBody>
          <a:bodyPr wrap="square">
            <a:spAutoFit/>
          </a:bodyPr>
          <a:lstStyle/>
          <a:p>
            <a:pPr algn="ctr"/>
            <a:r>
              <a:rPr lang="ja-JP" altLang="en-US" sz="3200" b="1">
                <a:latin typeface="Meiryo UI" panose="020B0604030504040204" pitchFamily="50" charset="-128"/>
                <a:ea typeface="Meiryo UI" panose="020B0604030504040204" pitchFamily="50" charset="-128"/>
              </a:rPr>
              <a:t>「図書館相談会事例勉強会」</a:t>
            </a:r>
            <a:endParaRPr lang="en-US" altLang="ja-JP" sz="1100" dirty="0">
              <a:latin typeface="Meiryo UI" panose="020B0604030504040204" pitchFamily="50" charset="-128"/>
              <a:ea typeface="Meiryo UI" panose="020B0604030504040204" pitchFamily="50" charset="-128"/>
            </a:endParaRPr>
          </a:p>
          <a:p>
            <a:r>
              <a:rPr lang="ja-JP" altLang="en-US" sz="1100">
                <a:latin typeface="Meiryo UI" panose="020B0604030504040204" pitchFamily="50" charset="-128"/>
                <a:ea typeface="Meiryo UI" panose="020B0604030504040204" pitchFamily="50" charset="-128"/>
              </a:rPr>
              <a:t>図書館経営相談会や各種企業支援の事例発表と参加者間での意見交換を通して、相談員間の情報共有を進め、協会会員の経営支援・相談対応に係るスキルアップにつなげるための勉強会を行います。</a:t>
            </a:r>
            <a:endParaRPr lang="ja-JP" altLang="en-US" sz="1100" dirty="0">
              <a:latin typeface="Meiryo UI" panose="020B0604030504040204" pitchFamily="50" charset="-128"/>
              <a:ea typeface="Meiryo UI" panose="020B0604030504040204" pitchFamily="50" charset="-128"/>
            </a:endParaRPr>
          </a:p>
        </p:txBody>
      </p:sp>
      <p:pic>
        <p:nvPicPr>
          <p:cNvPr id="17" name="図 16" descr="時計, ブラック が含まれている画像&#10;&#10;自動的に生成された説明">
            <a:extLst>
              <a:ext uri="{FF2B5EF4-FFF2-40B4-BE49-F238E27FC236}">
                <a16:creationId xmlns:a16="http://schemas.microsoft.com/office/drawing/2014/main" id="{D00F334B-8B7D-F941-80D2-628437A301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6621" y="8242569"/>
            <a:ext cx="857080" cy="857080"/>
          </a:xfrm>
          <a:prstGeom prst="rect">
            <a:avLst/>
          </a:prstGeom>
        </p:spPr>
      </p:pic>
      <p:sp>
        <p:nvSpPr>
          <p:cNvPr id="18" name="テキスト ボックス 17">
            <a:extLst>
              <a:ext uri="{FF2B5EF4-FFF2-40B4-BE49-F238E27FC236}">
                <a16:creationId xmlns:a16="http://schemas.microsoft.com/office/drawing/2014/main" id="{C091011A-540E-7B41-9598-5D401C2981D1}"/>
              </a:ext>
            </a:extLst>
          </p:cNvPr>
          <p:cNvSpPr txBox="1"/>
          <p:nvPr/>
        </p:nvSpPr>
        <p:spPr>
          <a:xfrm>
            <a:off x="5666509" y="8077417"/>
            <a:ext cx="1280331" cy="230832"/>
          </a:xfrm>
          <a:prstGeom prst="rect">
            <a:avLst/>
          </a:prstGeom>
          <a:noFill/>
        </p:spPr>
        <p:txBody>
          <a:bodyPr wrap="square" rtlCol="0">
            <a:spAutoFit/>
          </a:bodyPr>
          <a:lstStyle/>
          <a:p>
            <a:r>
              <a:rPr kumimoji="1" lang="ja-JP" altLang="en-US" sz="900">
                <a:latin typeface="メイリオ" panose="020B0604030504040204" pitchFamily="50" charset="-128"/>
                <a:ea typeface="メイリオ" panose="020B0604030504040204" pitchFamily="50" charset="-128"/>
              </a:rPr>
              <a:t>↓申込みメール作成</a:t>
            </a:r>
            <a:endParaRPr kumimoji="1"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857853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TotalTime>
  <Words>499</Words>
  <Application>Microsoft Macintosh PowerPoint</Application>
  <PresentationFormat>画面に合わせる (4:3)</PresentationFormat>
  <Paragraphs>46</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Meiryo</vt:lpstr>
      <vt:lpstr>Meiryo</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武良 佑介</dc:creator>
  <cp:lastModifiedBy>Kawano Sayoko</cp:lastModifiedBy>
  <cp:revision>21</cp:revision>
  <cp:lastPrinted>2020-01-07T12:44:41Z</cp:lastPrinted>
  <dcterms:created xsi:type="dcterms:W3CDTF">2020-01-01T02:22:17Z</dcterms:created>
  <dcterms:modified xsi:type="dcterms:W3CDTF">2020-01-14T11:06:30Z</dcterms:modified>
</cp:coreProperties>
</file>